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67A6C6-0247-425A-B70C-A32A7300B642}"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41F78-3CF3-44C9-98D6-106C882301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67A6C6-0247-425A-B70C-A32A7300B642}"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41F78-3CF3-44C9-98D6-106C882301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67A6C6-0247-425A-B70C-A32A7300B642}"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41F78-3CF3-44C9-98D6-106C882301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67A6C6-0247-425A-B70C-A32A7300B642}"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41F78-3CF3-44C9-98D6-106C882301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67A6C6-0247-425A-B70C-A32A7300B642}"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41F78-3CF3-44C9-98D6-106C882301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67A6C6-0247-425A-B70C-A32A7300B642}"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41F78-3CF3-44C9-98D6-106C882301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67A6C6-0247-425A-B70C-A32A7300B642}" type="datetimeFigureOut">
              <a:rPr lang="en-US" smtClean="0"/>
              <a:pPr/>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41F78-3CF3-44C9-98D6-106C882301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67A6C6-0247-425A-B70C-A32A7300B642}" type="datetimeFigureOut">
              <a:rPr lang="en-US" smtClean="0"/>
              <a:pPr/>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41F78-3CF3-44C9-98D6-106C882301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7A6C6-0247-425A-B70C-A32A7300B642}" type="datetimeFigureOut">
              <a:rPr lang="en-US" smtClean="0"/>
              <a:pPr/>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41F78-3CF3-44C9-98D6-106C882301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7A6C6-0247-425A-B70C-A32A7300B642}"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41F78-3CF3-44C9-98D6-106C882301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7A6C6-0247-425A-B70C-A32A7300B642}"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41F78-3CF3-44C9-98D6-106C882301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7A6C6-0247-425A-B70C-A32A7300B642}" type="datetimeFigureOut">
              <a:rPr lang="en-US" smtClean="0"/>
              <a:pPr/>
              <a:t>2/18/2020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41F78-3CF3-44C9-98D6-106C882301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990600"/>
          </a:xfrm>
        </p:spPr>
        <p:txBody>
          <a:bodyPr>
            <a:normAutofit fontScale="90000"/>
          </a:bodyPr>
          <a:lstStyle/>
          <a:p>
            <a:r>
              <a:rPr lang="en-US" b="1" dirty="0" smtClean="0">
                <a:latin typeface="Aharoni" pitchFamily="2" charset="-79"/>
                <a:cs typeface="Aharoni" pitchFamily="2" charset="-79"/>
              </a:rPr>
              <a:t>CONCEPT OF SUSTAINABLE LAND MANAGEMENT</a:t>
            </a:r>
            <a:endParaRPr lang="en-US" b="1" dirty="0">
              <a:latin typeface="Aharoni" pitchFamily="2" charset="-79"/>
              <a:cs typeface="Aharoni" pitchFamily="2" charset="-79"/>
            </a:endParaRPr>
          </a:p>
        </p:txBody>
      </p:sp>
      <p:sp>
        <p:nvSpPr>
          <p:cNvPr id="3" name="Subtitle 2"/>
          <p:cNvSpPr>
            <a:spLocks noGrp="1"/>
          </p:cNvSpPr>
          <p:nvPr>
            <p:ph type="subTitle" idx="1"/>
          </p:nvPr>
        </p:nvSpPr>
        <p:spPr>
          <a:xfrm>
            <a:off x="228600" y="1219200"/>
            <a:ext cx="8763000" cy="5334000"/>
          </a:xfrm>
        </p:spPr>
        <p:txBody>
          <a:bodyPr>
            <a:normAutofit fontScale="92500" lnSpcReduction="20000"/>
          </a:bodyPr>
          <a:lstStyle/>
          <a:p>
            <a:pPr algn="l">
              <a:buFont typeface="Arial" pitchFamily="34" charset="0"/>
              <a:buChar char="•"/>
            </a:pPr>
            <a:r>
              <a:rPr lang="en-US" dirty="0" smtClean="0">
                <a:solidFill>
                  <a:schemeClr val="tx1"/>
                </a:solidFill>
                <a:latin typeface="Aparajita" pitchFamily="34" charset="0"/>
                <a:cs typeface="Aparajita" pitchFamily="34" charset="0"/>
              </a:rPr>
              <a:t>Sustainable land management has been defined as “a system of technologies and planning that aims to integrate ecological with socio-economic and political principles in the management of land for agricultural and other purposes to achieve intra and international equity”. SLM IS THUS COMPOSED OF THE THREE DEVELOPMENTs technology, policy and land use planning.</a:t>
            </a:r>
          </a:p>
          <a:p>
            <a:pPr algn="l">
              <a:buFont typeface="Arial" pitchFamily="34" charset="0"/>
              <a:buChar char="•"/>
            </a:pPr>
            <a:r>
              <a:rPr lang="en-US" dirty="0" smtClean="0">
                <a:solidFill>
                  <a:schemeClr val="tx1"/>
                </a:solidFill>
                <a:latin typeface="Aparajita" pitchFamily="34" charset="0"/>
                <a:cs typeface="Aparajita" pitchFamily="34" charset="0"/>
              </a:rPr>
              <a:t>Land </a:t>
            </a:r>
            <a:r>
              <a:rPr lang="en-US" dirty="0" smtClean="0">
                <a:solidFill>
                  <a:schemeClr val="tx1"/>
                </a:solidFill>
                <a:latin typeface="Aparajita" pitchFamily="34" charset="0"/>
                <a:cs typeface="Aparajita" pitchFamily="34" charset="0"/>
              </a:rPr>
              <a:t>degradation is a central challenge to sustainable development.</a:t>
            </a:r>
          </a:p>
          <a:p>
            <a:pPr algn="l">
              <a:buFont typeface="Arial" pitchFamily="34" charset="0"/>
              <a:buChar char="•"/>
            </a:pPr>
            <a:r>
              <a:rPr lang="en-US" dirty="0" smtClean="0">
                <a:solidFill>
                  <a:schemeClr val="tx1"/>
                </a:solidFill>
                <a:latin typeface="Aparajita" pitchFamily="34" charset="0"/>
                <a:cs typeface="Aparajita" pitchFamily="34" charset="0"/>
              </a:rPr>
              <a:t>Sustainable development defined as a development that “meets the needs of the present without compromising the ability of future generations to meet their own needs”.</a:t>
            </a:r>
          </a:p>
          <a:p>
            <a:pPr algn="l">
              <a:buFont typeface="Arial" pitchFamily="34" charset="0"/>
              <a:buChar char="•"/>
            </a:pPr>
            <a:r>
              <a:rPr lang="en-US" dirty="0" smtClean="0">
                <a:solidFill>
                  <a:schemeClr val="tx1"/>
                </a:solidFill>
                <a:latin typeface="Aparajita" pitchFamily="34" charset="0"/>
                <a:cs typeface="Aparajita" pitchFamily="34" charset="0"/>
              </a:rPr>
              <a:t>The concept of sustainable land management (SLM) offers solutions that go beyond technologic recommendation by including aspects of social participation and policy dialogue.</a:t>
            </a:r>
            <a:endParaRPr lang="en-US" dirty="0">
              <a:solidFill>
                <a:schemeClr val="tx1"/>
              </a:solidFill>
              <a:latin typeface="Aparajita" pitchFamily="34" charset="0"/>
              <a:cs typeface="Aparajit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latin typeface="Aparajita" pitchFamily="34" charset="0"/>
                <a:cs typeface="Aparajita" pitchFamily="34" charset="0"/>
              </a:rPr>
              <a:t>A new approaches to sustainable land management</a:t>
            </a:r>
            <a:endParaRPr lang="en-US" b="1" dirty="0">
              <a:latin typeface="Aparajita" pitchFamily="34" charset="0"/>
              <a:cs typeface="Aparajita" pitchFamily="34" charset="0"/>
            </a:endParaRPr>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smtClean="0">
                <a:latin typeface="Aparajita" pitchFamily="34" charset="0"/>
                <a:cs typeface="Aparajita" pitchFamily="34" charset="0"/>
              </a:rPr>
              <a:t>A “multi-level stakeholder approach to sustainable land management” has been developed for finding feasible, acceptable, viable and ecologically sound solutions at local scales.</a:t>
            </a:r>
          </a:p>
          <a:p>
            <a:r>
              <a:rPr lang="en-US" dirty="0" smtClean="0">
                <a:latin typeface="Aparajita" pitchFamily="34" charset="0"/>
                <a:cs typeface="Aparajita" pitchFamily="34" charset="0"/>
              </a:rPr>
              <a:t>Today, many international programmes and bilateral cooperation projects have started.</a:t>
            </a:r>
          </a:p>
          <a:p>
            <a:r>
              <a:rPr lang="en-US" dirty="0" smtClean="0">
                <a:latin typeface="Aparajita" pitchFamily="34" charset="0"/>
                <a:cs typeface="Aparajita" pitchFamily="34" charset="0"/>
              </a:rPr>
              <a:t>“Management” is defined as an activity on the ground, using appropriate technologies in the respective land use system.</a:t>
            </a:r>
            <a:endParaRPr lang="en-US" dirty="0">
              <a:latin typeface="Aparajita" pitchFamily="34" charset="0"/>
              <a:cs typeface="Aparajit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i="1" dirty="0" smtClean="0"/>
              <a:t>Continued</a:t>
            </a:r>
            <a:endParaRPr lang="en-US" b="1" i="1" dirty="0"/>
          </a:p>
        </p:txBody>
      </p:sp>
      <p:sp>
        <p:nvSpPr>
          <p:cNvPr id="3" name="Content Placeholder 2"/>
          <p:cNvSpPr>
            <a:spLocks noGrp="1"/>
          </p:cNvSpPr>
          <p:nvPr>
            <p:ph idx="1"/>
          </p:nvPr>
        </p:nvSpPr>
        <p:spPr>
          <a:xfrm>
            <a:off x="457200" y="1219200"/>
            <a:ext cx="8229600" cy="4906963"/>
          </a:xfrm>
        </p:spPr>
        <p:txBody>
          <a:bodyPr/>
          <a:lstStyle/>
          <a:p>
            <a:r>
              <a:rPr lang="en-US" b="1" dirty="0" smtClean="0">
                <a:latin typeface="Aparajita" pitchFamily="34" charset="0"/>
                <a:cs typeface="Aparajita" pitchFamily="34" charset="0"/>
              </a:rPr>
              <a:t>A technology follow five major pillars of sustainability, namely:</a:t>
            </a:r>
          </a:p>
          <a:p>
            <a:r>
              <a:rPr lang="en-US" b="1" i="1" dirty="0" smtClean="0">
                <a:solidFill>
                  <a:schemeClr val="tx2"/>
                </a:solidFill>
                <a:latin typeface="Aparajita" pitchFamily="34" charset="0"/>
                <a:cs typeface="Aparajita" pitchFamily="34" charset="0"/>
              </a:rPr>
              <a:t>1) Ecologically protective</a:t>
            </a:r>
          </a:p>
          <a:p>
            <a:r>
              <a:rPr lang="en-US" b="1" i="1" dirty="0" smtClean="0">
                <a:solidFill>
                  <a:schemeClr val="tx2"/>
                </a:solidFill>
                <a:latin typeface="Aparajita" pitchFamily="34" charset="0"/>
                <a:cs typeface="Aparajita" pitchFamily="34" charset="0"/>
              </a:rPr>
              <a:t>2) Socially Acceptable</a:t>
            </a:r>
          </a:p>
          <a:p>
            <a:r>
              <a:rPr lang="en-US" b="1" i="1" dirty="0" smtClean="0">
                <a:solidFill>
                  <a:schemeClr val="tx2"/>
                </a:solidFill>
                <a:latin typeface="Aparajita" pitchFamily="34" charset="0"/>
                <a:cs typeface="Aparajita" pitchFamily="34" charset="0"/>
              </a:rPr>
              <a:t>3) Economically productive</a:t>
            </a:r>
          </a:p>
          <a:p>
            <a:r>
              <a:rPr lang="en-US" b="1" i="1" dirty="0" smtClean="0">
                <a:solidFill>
                  <a:schemeClr val="tx2"/>
                </a:solidFill>
                <a:latin typeface="Aparajita" pitchFamily="34" charset="0"/>
                <a:cs typeface="Aparajita" pitchFamily="34" charset="0"/>
              </a:rPr>
              <a:t>4) Economically Viable</a:t>
            </a:r>
          </a:p>
          <a:p>
            <a:r>
              <a:rPr lang="en-US" b="1" i="1" dirty="0" smtClean="0">
                <a:solidFill>
                  <a:schemeClr val="tx2"/>
                </a:solidFill>
                <a:latin typeface="Aparajita" pitchFamily="34" charset="0"/>
                <a:cs typeface="Aparajita" pitchFamily="34" charset="0"/>
              </a:rPr>
              <a:t>5) Reduce risk</a:t>
            </a:r>
            <a:endParaRPr lang="en-US" b="1" i="1" dirty="0">
              <a:solidFill>
                <a:schemeClr val="tx2"/>
              </a:solidFill>
              <a:latin typeface="Aparajita" pitchFamily="34" charset="0"/>
              <a:cs typeface="Aparajit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ch\Downloads\1-sustainable-land-use-8-638.jpg"/>
          <p:cNvPicPr>
            <a:picLocks noChangeAspect="1" noChangeArrowheads="1"/>
          </p:cNvPicPr>
          <p:nvPr/>
        </p:nvPicPr>
        <p:blipFill>
          <a:blip r:embed="rId2" cstate="print"/>
          <a:srcRect/>
          <a:stretch>
            <a:fillRect/>
          </a:stretch>
        </p:blipFill>
        <p:spPr bwMode="auto">
          <a:xfrm>
            <a:off x="381000" y="381000"/>
            <a:ext cx="8534400" cy="62150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Traditional knowledge and bio diversity conservation</a:t>
            </a:r>
            <a:endParaRPr lang="en-US" dirty="0"/>
          </a:p>
        </p:txBody>
      </p:sp>
      <p:pic>
        <p:nvPicPr>
          <p:cNvPr id="5122" name="Picture 2" descr="C:\Users\Tech\Downloads\biodiversity-protection-schemes-by-government-of-india-by-cleariascom-48-638.jpg"/>
          <p:cNvPicPr>
            <a:picLocks noChangeAspect="1" noChangeArrowheads="1"/>
          </p:cNvPicPr>
          <p:nvPr/>
        </p:nvPicPr>
        <p:blipFill>
          <a:blip r:embed="rId2" cstate="print"/>
          <a:srcRect/>
          <a:stretch>
            <a:fillRect/>
          </a:stretch>
        </p:blipFill>
        <p:spPr bwMode="auto">
          <a:xfrm>
            <a:off x="381000" y="1371600"/>
            <a:ext cx="8305800" cy="51053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ech\Downloads\biodiversity-protection-schemes-by-government-of-india-by-cleariascom-52-638.jpg"/>
          <p:cNvPicPr>
            <a:picLocks noChangeAspect="1" noChangeArrowheads="1"/>
          </p:cNvPicPr>
          <p:nvPr/>
        </p:nvPicPr>
        <p:blipFill>
          <a:blip r:embed="rId2" cstate="print"/>
          <a:srcRect/>
          <a:stretch>
            <a:fillRect/>
          </a:stretch>
        </p:blipFill>
        <p:spPr bwMode="auto">
          <a:xfrm>
            <a:off x="304800" y="457200"/>
            <a:ext cx="8534400" cy="6019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ech\Downloads\biodiversity-protection-schemes-by-government-of-india-by-cleariascom-58-638.jpg"/>
          <p:cNvPicPr>
            <a:picLocks noChangeAspect="1" noChangeArrowheads="1"/>
          </p:cNvPicPr>
          <p:nvPr/>
        </p:nvPicPr>
        <p:blipFill>
          <a:blip r:embed="rId2" cstate="print"/>
          <a:srcRect/>
          <a:stretch>
            <a:fillRect/>
          </a:stretch>
        </p:blipFill>
        <p:spPr bwMode="auto">
          <a:xfrm>
            <a:off x="457200" y="457200"/>
            <a:ext cx="8458199" cy="611981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fontScale="90000"/>
          </a:bodyPr>
          <a:lstStyle/>
          <a:p>
            <a:r>
              <a:rPr lang="en-US" b="1" dirty="0" smtClean="0">
                <a:latin typeface="BrowalliaUPC" pitchFamily="34" charset="-34"/>
                <a:cs typeface="BrowalliaUPC" pitchFamily="34" charset="-34"/>
              </a:rPr>
              <a:t>GLOBAL PROBLEM ASSOCIATED WITH LAND DEGRADATION</a:t>
            </a:r>
            <a:endParaRPr lang="en-US" b="1" dirty="0">
              <a:latin typeface="BrowalliaUPC" pitchFamily="34" charset="-34"/>
              <a:cs typeface="BrowalliaUPC" pitchFamily="34" charset="-34"/>
            </a:endParaRPr>
          </a:p>
        </p:txBody>
      </p:sp>
      <p:sp>
        <p:nvSpPr>
          <p:cNvPr id="3" name="Content Placeholder 2"/>
          <p:cNvSpPr>
            <a:spLocks noGrp="1"/>
          </p:cNvSpPr>
          <p:nvPr>
            <p:ph idx="1"/>
          </p:nvPr>
        </p:nvSpPr>
        <p:spPr>
          <a:xfrm>
            <a:off x="457200" y="1447800"/>
            <a:ext cx="8229600" cy="4678363"/>
          </a:xfrm>
        </p:spPr>
        <p:txBody>
          <a:bodyPr/>
          <a:lstStyle/>
          <a:p>
            <a:r>
              <a:rPr lang="en-US" b="1" dirty="0" smtClean="0">
                <a:latin typeface="Aparajita" pitchFamily="34" charset="0"/>
                <a:cs typeface="Aparajita" pitchFamily="34" charset="0"/>
              </a:rPr>
              <a:t>At the global scale, key problems threatening natural resources and the sustainability of life support systems are:</a:t>
            </a:r>
          </a:p>
          <a:p>
            <a:r>
              <a:rPr lang="en-US" b="1" i="1" dirty="0" smtClean="0">
                <a:solidFill>
                  <a:schemeClr val="tx2"/>
                </a:solidFill>
                <a:latin typeface="Aparajita" pitchFamily="34" charset="0"/>
                <a:cs typeface="Aparajita" pitchFamily="34" charset="0"/>
              </a:rPr>
              <a:t>1) Soil degradation,</a:t>
            </a:r>
          </a:p>
          <a:p>
            <a:r>
              <a:rPr lang="en-US" b="1" i="1" dirty="0" smtClean="0">
                <a:solidFill>
                  <a:schemeClr val="tx2"/>
                </a:solidFill>
                <a:latin typeface="Aparajita" pitchFamily="34" charset="0"/>
                <a:cs typeface="Aparajita" pitchFamily="34" charset="0"/>
              </a:rPr>
              <a:t>2) Reducing source of water</a:t>
            </a:r>
          </a:p>
          <a:p>
            <a:r>
              <a:rPr lang="en-US" b="1" i="1" dirty="0" smtClean="0">
                <a:solidFill>
                  <a:schemeClr val="tx2"/>
                </a:solidFill>
                <a:latin typeface="Aparajita" pitchFamily="34" charset="0"/>
                <a:cs typeface="Aparajita" pitchFamily="34" charset="0"/>
              </a:rPr>
              <a:t>3) The loss of biodiversity</a:t>
            </a:r>
          </a:p>
          <a:p>
            <a:r>
              <a:rPr lang="en-US" b="1" i="1" dirty="0" smtClean="0">
                <a:solidFill>
                  <a:schemeClr val="tx2"/>
                </a:solidFill>
                <a:latin typeface="Aparajita" pitchFamily="34" charset="0"/>
                <a:cs typeface="Aparajita" pitchFamily="34" charset="0"/>
              </a:rPr>
              <a:t>These problem occur in virtually all socio-cultural and economic context worldwide</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rowalliaUPC" pitchFamily="34" charset="-34"/>
                <a:cs typeface="BrowalliaUPC" pitchFamily="34" charset="-34"/>
              </a:rPr>
              <a:t>EFFECTS OF LAND DEGRADATION ON NATURAL RESOURCES</a:t>
            </a:r>
            <a:endParaRPr lang="en-US" b="1" dirty="0">
              <a:latin typeface="BrowalliaUPC" pitchFamily="34" charset="-34"/>
              <a:cs typeface="BrowalliaUPC" pitchFamily="34" charset="-34"/>
            </a:endParaRPr>
          </a:p>
        </p:txBody>
      </p:sp>
      <p:sp>
        <p:nvSpPr>
          <p:cNvPr id="3" name="Content Placeholder 2"/>
          <p:cNvSpPr>
            <a:spLocks noGrp="1"/>
          </p:cNvSpPr>
          <p:nvPr>
            <p:ph idx="1"/>
          </p:nvPr>
        </p:nvSpPr>
        <p:spPr>
          <a:xfrm>
            <a:off x="457200" y="1600200"/>
            <a:ext cx="8229600" cy="4876800"/>
          </a:xfrm>
        </p:spPr>
        <p:txBody>
          <a:bodyPr>
            <a:normAutofit fontScale="92500"/>
          </a:bodyPr>
          <a:lstStyle/>
          <a:p>
            <a:r>
              <a:rPr lang="en-US" b="1" dirty="0" smtClean="0">
                <a:latin typeface="Aparajita" pitchFamily="34" charset="0"/>
                <a:cs typeface="Aparajita" pitchFamily="34" charset="0"/>
              </a:rPr>
              <a:t>Problem of land degradation exist in many parts of the world. The following natural resources may be affected:</a:t>
            </a:r>
          </a:p>
          <a:p>
            <a:r>
              <a:rPr lang="en-US" b="1" i="1" dirty="0" smtClean="0">
                <a:solidFill>
                  <a:schemeClr val="tx2"/>
                </a:solidFill>
                <a:latin typeface="Aparajita" pitchFamily="34" charset="0"/>
                <a:cs typeface="Aparajita" pitchFamily="34" charset="0"/>
              </a:rPr>
              <a:t>1) Soil: About one third of the world’s agricultural land has been damaged, mostly by soil loss caused by water erosion.</a:t>
            </a:r>
          </a:p>
          <a:p>
            <a:r>
              <a:rPr lang="en-US" b="1" i="1" dirty="0" smtClean="0">
                <a:solidFill>
                  <a:schemeClr val="tx2"/>
                </a:solidFill>
                <a:latin typeface="Aparajita" pitchFamily="34" charset="0"/>
                <a:cs typeface="Aparajita" pitchFamily="34" charset="0"/>
              </a:rPr>
              <a:t>2) Water: Problems of quality and quantity, as well as spatial and temporal interdependence (highland-lowland effects)</a:t>
            </a:r>
          </a:p>
          <a:p>
            <a:r>
              <a:rPr lang="en-US" b="1" i="1" dirty="0" smtClean="0">
                <a:solidFill>
                  <a:schemeClr val="tx2"/>
                </a:solidFill>
                <a:latin typeface="Aparajita" pitchFamily="34" charset="0"/>
                <a:cs typeface="Aparajita" pitchFamily="34" charset="0"/>
              </a:rPr>
              <a:t>3) Natural vegetation of quality, quantity and biodiversity</a:t>
            </a:r>
          </a:p>
          <a:p>
            <a:r>
              <a:rPr lang="en-US" b="1" i="1" dirty="0" smtClean="0">
                <a:solidFill>
                  <a:schemeClr val="tx2"/>
                </a:solidFill>
                <a:latin typeface="Aparajita" pitchFamily="34" charset="0"/>
                <a:cs typeface="Aparajita" pitchFamily="34" charset="0"/>
              </a:rPr>
              <a:t>4) Wildlife: Problems of protected areas, wildlife corridors, controlled hunting and poaching.</a:t>
            </a:r>
            <a:endParaRPr lang="en-US" b="1" i="1" dirty="0">
              <a:solidFill>
                <a:schemeClr val="tx2"/>
              </a:solidFill>
              <a:latin typeface="Aparajita" pitchFamily="34" charset="0"/>
              <a:cs typeface="Aparajit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latin typeface="BrowalliaUPC" pitchFamily="34" charset="-34"/>
                <a:cs typeface="BrowalliaUPC" pitchFamily="34" charset="-34"/>
              </a:rPr>
              <a:t>PATTERN OF PROBLEMS</a:t>
            </a:r>
            <a:endParaRPr lang="en-US" b="1" dirty="0">
              <a:latin typeface="BrowalliaUPC" pitchFamily="34" charset="-34"/>
              <a:cs typeface="BrowalliaUPC" pitchFamily="34" charset="-34"/>
            </a:endParaRPr>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dirty="0" smtClean="0">
                <a:latin typeface="Aparajita" pitchFamily="34" charset="0"/>
                <a:cs typeface="Aparajita" pitchFamily="34" charset="0"/>
              </a:rPr>
              <a:t>The perception of these problems, however, varies greatly-between land users and other stakeholders, among these groups, and with time.</a:t>
            </a:r>
          </a:p>
          <a:p>
            <a:r>
              <a:rPr lang="en-US" dirty="0" smtClean="0">
                <a:latin typeface="Aparajita" pitchFamily="34" charset="0"/>
                <a:cs typeface="Aparajita" pitchFamily="34" charset="0"/>
              </a:rPr>
              <a:t>From an economic perspective, </a:t>
            </a:r>
            <a:r>
              <a:rPr lang="en-US" b="1" i="1" dirty="0" smtClean="0">
                <a:solidFill>
                  <a:schemeClr val="tx2"/>
                </a:solidFill>
                <a:latin typeface="Aparajita" pitchFamily="34" charset="0"/>
                <a:cs typeface="Aparajita" pitchFamily="34" charset="0"/>
              </a:rPr>
              <a:t>e.g</a:t>
            </a:r>
            <a:r>
              <a:rPr lang="en-US" dirty="0" smtClean="0">
                <a:latin typeface="Aparajita" pitchFamily="34" charset="0"/>
                <a:cs typeface="Aparajita" pitchFamily="34" charset="0"/>
              </a:rPr>
              <a:t>. Environmental problem</a:t>
            </a:r>
          </a:p>
          <a:p>
            <a:r>
              <a:rPr lang="en-US" dirty="0" smtClean="0">
                <a:latin typeface="Aparajita" pitchFamily="34" charset="0"/>
                <a:cs typeface="Aparajita" pitchFamily="34" charset="0"/>
              </a:rPr>
              <a:t>Social perspective: may take account of poverty issues, social differentiation of affected groups and political effects, but disregard economic considerations.</a:t>
            </a:r>
          </a:p>
          <a:p>
            <a:r>
              <a:rPr lang="en-US" dirty="0" smtClean="0">
                <a:latin typeface="Aparajita" pitchFamily="34" charset="0"/>
                <a:cs typeface="Aparajita" pitchFamily="34" charset="0"/>
              </a:rPr>
              <a:t>But only the ecological perspective may consider only the effect of land degradation on nature, </a:t>
            </a:r>
            <a:r>
              <a:rPr lang="en-US" b="1" i="1" dirty="0" smtClean="0">
                <a:solidFill>
                  <a:schemeClr val="tx2"/>
                </a:solidFill>
                <a:latin typeface="Aparajita" pitchFamily="34" charset="0"/>
                <a:cs typeface="Aparajita" pitchFamily="34" charset="0"/>
              </a:rPr>
              <a:t>e.g.</a:t>
            </a:r>
            <a:r>
              <a:rPr lang="en-US" dirty="0" smtClean="0">
                <a:latin typeface="Aparajita" pitchFamily="34" charset="0"/>
                <a:cs typeface="Aparajita" pitchFamily="34" charset="0"/>
              </a:rPr>
              <a:t> wildlife, vegetation and ecological processes. </a:t>
            </a:r>
            <a:endParaRPr lang="en-US" dirty="0">
              <a:latin typeface="Aparajita" pitchFamily="34" charset="0"/>
              <a:cs typeface="Aparajit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fontScale="90000"/>
          </a:bodyPr>
          <a:lstStyle/>
          <a:p>
            <a:r>
              <a:rPr lang="en-US" b="1" dirty="0" smtClean="0">
                <a:latin typeface="BrowalliaUPC" pitchFamily="34" charset="-34"/>
                <a:cs typeface="BrowalliaUPC" pitchFamily="34" charset="-34"/>
              </a:rPr>
              <a:t>FEW TYPICAL LAND DEGRADATION CASE STUDIES EXAMPLE</a:t>
            </a:r>
            <a:endParaRPr lang="en-US" b="1" dirty="0">
              <a:latin typeface="BrowalliaUPC" pitchFamily="34" charset="-34"/>
              <a:cs typeface="BrowalliaUPC" pitchFamily="34" charset="-34"/>
            </a:endParaRPr>
          </a:p>
        </p:txBody>
      </p:sp>
      <p:pic>
        <p:nvPicPr>
          <p:cNvPr id="1026" name="Picture 2" descr="C:\Users\Tech\Downloads\Screenshot_20200218-114331.png"/>
          <p:cNvPicPr>
            <a:picLocks noGrp="1" noChangeAspect="1" noChangeArrowheads="1"/>
          </p:cNvPicPr>
          <p:nvPr>
            <p:ph idx="1"/>
          </p:nvPr>
        </p:nvPicPr>
        <p:blipFill>
          <a:blip r:embed="rId2" cstate="print"/>
          <a:srcRect/>
          <a:stretch>
            <a:fillRect/>
          </a:stretch>
        </p:blipFill>
        <p:spPr bwMode="auto">
          <a:xfrm>
            <a:off x="533400" y="1371600"/>
            <a:ext cx="8229599" cy="5257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ch\Downloads\Screenshot_20200218-114347.png"/>
          <p:cNvPicPr>
            <a:picLocks noChangeAspect="1" noChangeArrowheads="1"/>
          </p:cNvPicPr>
          <p:nvPr/>
        </p:nvPicPr>
        <p:blipFill>
          <a:blip r:embed="rId2" cstate="print"/>
          <a:srcRect/>
          <a:stretch>
            <a:fillRect/>
          </a:stretch>
        </p:blipFill>
        <p:spPr bwMode="auto">
          <a:xfrm>
            <a:off x="304800" y="228600"/>
            <a:ext cx="8458200" cy="6400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ch\Downloads\Screenshot_20200218-114359.png"/>
          <p:cNvPicPr>
            <a:picLocks noChangeAspect="1" noChangeArrowheads="1"/>
          </p:cNvPicPr>
          <p:nvPr/>
        </p:nvPicPr>
        <p:blipFill>
          <a:blip r:embed="rId2" cstate="print"/>
          <a:srcRect/>
          <a:stretch>
            <a:fillRect/>
          </a:stretch>
        </p:blipFill>
        <p:spPr bwMode="auto">
          <a:xfrm>
            <a:off x="457200" y="533400"/>
            <a:ext cx="8382000" cy="5867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latin typeface="Aparajita" pitchFamily="34" charset="0"/>
                <a:cs typeface="Aparajita" pitchFamily="34" charset="0"/>
              </a:rPr>
              <a:t>HOW TO MANAGE LAND RESOURCES</a:t>
            </a:r>
            <a:endParaRPr lang="en-US" b="1" dirty="0">
              <a:latin typeface="Aparajita" pitchFamily="34" charset="0"/>
              <a:cs typeface="Aparajita" pitchFamily="34" charset="0"/>
            </a:endParaRPr>
          </a:p>
        </p:txBody>
      </p:sp>
      <p:sp>
        <p:nvSpPr>
          <p:cNvPr id="3" name="Content Placeholder 2"/>
          <p:cNvSpPr>
            <a:spLocks noGrp="1"/>
          </p:cNvSpPr>
          <p:nvPr>
            <p:ph idx="1"/>
          </p:nvPr>
        </p:nvSpPr>
        <p:spPr>
          <a:xfrm>
            <a:off x="457200" y="1295400"/>
            <a:ext cx="8229600" cy="4830763"/>
          </a:xfrm>
        </p:spPr>
        <p:txBody>
          <a:bodyPr/>
          <a:lstStyle/>
          <a:p>
            <a:r>
              <a:rPr lang="en-US" dirty="0" smtClean="0">
                <a:latin typeface="Aparajita" pitchFamily="34" charset="0"/>
                <a:cs typeface="Aparajita" pitchFamily="34" charset="0"/>
              </a:rPr>
              <a:t>Natural resources can potentially be used in a sustainable way if appropriate land management technology, regional planning and the policy framework complement one another in a purposeful way, in accordance with the principles and concept of sustainable land management.</a:t>
            </a:r>
          </a:p>
          <a:p>
            <a:r>
              <a:rPr lang="en-US" dirty="0" smtClean="0">
                <a:latin typeface="Aparajita" pitchFamily="34" charset="0"/>
                <a:cs typeface="Aparajita" pitchFamily="34" charset="0"/>
              </a:rPr>
              <a:t>At the center of this thinking is the concept of “ecosystem balance”.</a:t>
            </a:r>
          </a:p>
          <a:p>
            <a:r>
              <a:rPr lang="en-US" dirty="0" smtClean="0">
                <a:latin typeface="Aparajita" pitchFamily="34" charset="0"/>
                <a:cs typeface="Aparajita" pitchFamily="34" charset="0"/>
              </a:rPr>
              <a:t>It is here that the relevance of geo-information to SLM Can be seen.</a:t>
            </a:r>
          </a:p>
          <a:p>
            <a:endParaRPr lang="en-US" dirty="0">
              <a:latin typeface="Aparajita" pitchFamily="34" charset="0"/>
              <a:cs typeface="Aparajit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i="1" dirty="0" smtClean="0"/>
              <a:t>continued</a:t>
            </a:r>
            <a:endParaRPr lang="en-US" b="1" i="1" dirty="0"/>
          </a:p>
        </p:txBody>
      </p:sp>
      <p:sp>
        <p:nvSpPr>
          <p:cNvPr id="3" name="Content Placeholder 2"/>
          <p:cNvSpPr>
            <a:spLocks noGrp="1"/>
          </p:cNvSpPr>
          <p:nvPr>
            <p:ph idx="1"/>
          </p:nvPr>
        </p:nvSpPr>
        <p:spPr/>
        <p:txBody>
          <a:bodyPr/>
          <a:lstStyle/>
          <a:p>
            <a:r>
              <a:rPr lang="en-US" b="1" i="1" dirty="0" smtClean="0">
                <a:solidFill>
                  <a:schemeClr val="tx2"/>
                </a:solidFill>
                <a:latin typeface="Aparajita" pitchFamily="34" charset="0"/>
                <a:cs typeface="Aparajita" pitchFamily="34" charset="0"/>
              </a:rPr>
              <a:t>Knowledge</a:t>
            </a:r>
          </a:p>
          <a:p>
            <a:r>
              <a:rPr lang="en-US" b="1" i="1" dirty="0" smtClean="0">
                <a:solidFill>
                  <a:schemeClr val="tx2"/>
                </a:solidFill>
                <a:latin typeface="Aparajita" pitchFamily="34" charset="0"/>
                <a:cs typeface="Aparajita" pitchFamily="34" charset="0"/>
              </a:rPr>
              <a:t>Scientific approach</a:t>
            </a:r>
          </a:p>
          <a:p>
            <a:r>
              <a:rPr lang="en-US" b="1" i="1" dirty="0" smtClean="0">
                <a:solidFill>
                  <a:schemeClr val="tx2"/>
                </a:solidFill>
                <a:latin typeface="Aparajita" pitchFamily="34" charset="0"/>
                <a:cs typeface="Aparajita" pitchFamily="34" charset="0"/>
              </a:rPr>
              <a:t>Economic, political and power structure</a:t>
            </a:r>
          </a:p>
          <a:p>
            <a:r>
              <a:rPr lang="en-US" b="1" i="1" dirty="0" smtClean="0">
                <a:latin typeface="Aparajita" pitchFamily="34" charset="0"/>
                <a:cs typeface="Aparajita" pitchFamily="34" charset="0"/>
              </a:rPr>
              <a:t>If </a:t>
            </a:r>
            <a:r>
              <a:rPr lang="en-US" b="1" i="1" dirty="0" smtClean="0">
                <a:solidFill>
                  <a:schemeClr val="tx2"/>
                </a:solidFill>
                <a:latin typeface="Aparajita" pitchFamily="34" charset="0"/>
                <a:cs typeface="Aparajita" pitchFamily="34" charset="0"/>
              </a:rPr>
              <a:t>geo-information</a:t>
            </a:r>
            <a:r>
              <a:rPr lang="en-US" b="1" i="1" dirty="0" smtClean="0">
                <a:latin typeface="Aparajita" pitchFamily="34" charset="0"/>
                <a:cs typeface="Aparajita" pitchFamily="34" charset="0"/>
              </a:rPr>
              <a:t> is to assist in improving the  sustainable use of natural resources, it must have four major orientations.</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584</Words>
  <Application>Microsoft Office PowerPoint</Application>
  <PresentationFormat>On-screen Show (4:3)</PresentationFormat>
  <Paragraphs>44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CONCEPT OF SUSTAINABLE LAND MANAGEMENT</vt:lpstr>
      <vt:lpstr>GLOBAL PROBLEM ASSOCIATED WITH LAND DEGRADATION</vt:lpstr>
      <vt:lpstr>EFFECTS OF LAND DEGRADATION ON NATURAL RESOURCES</vt:lpstr>
      <vt:lpstr>PATTERN OF PROBLEMS</vt:lpstr>
      <vt:lpstr>FEW TYPICAL LAND DEGRADATION CASE STUDIES EXAMPLE</vt:lpstr>
      <vt:lpstr>Slide 6</vt:lpstr>
      <vt:lpstr>Slide 7</vt:lpstr>
      <vt:lpstr>HOW TO MANAGE LAND RESOURCES</vt:lpstr>
      <vt:lpstr>continued</vt:lpstr>
      <vt:lpstr>A new approaches to sustainable land management</vt:lpstr>
      <vt:lpstr>Continued</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SUSTAINABLE LAND MANAGEMENT</dc:title>
  <dc:creator>Tech</dc:creator>
  <cp:lastModifiedBy>Tech</cp:lastModifiedBy>
  <cp:revision>20</cp:revision>
  <dcterms:created xsi:type="dcterms:W3CDTF">2020-02-18T03:35:51Z</dcterms:created>
  <dcterms:modified xsi:type="dcterms:W3CDTF">2020-02-18T08:30:47Z</dcterms:modified>
</cp:coreProperties>
</file>